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6"/>
  </p:notesMasterIdLst>
  <p:handoutMasterIdLst>
    <p:handoutMasterId r:id="rId27"/>
  </p:handoutMasterIdLst>
  <p:sldIdLst>
    <p:sldId id="389" r:id="rId2"/>
    <p:sldId id="478" r:id="rId3"/>
    <p:sldId id="398" r:id="rId4"/>
    <p:sldId id="536" r:id="rId5"/>
    <p:sldId id="632" r:id="rId6"/>
    <p:sldId id="602" r:id="rId7"/>
    <p:sldId id="633" r:id="rId8"/>
    <p:sldId id="634" r:id="rId9"/>
    <p:sldId id="680" r:id="rId10"/>
    <p:sldId id="713" r:id="rId11"/>
    <p:sldId id="636" r:id="rId12"/>
    <p:sldId id="682" r:id="rId13"/>
    <p:sldId id="703" r:id="rId14"/>
    <p:sldId id="714" r:id="rId15"/>
    <p:sldId id="653" r:id="rId16"/>
    <p:sldId id="704" r:id="rId17"/>
    <p:sldId id="674" r:id="rId18"/>
    <p:sldId id="715" r:id="rId19"/>
    <p:sldId id="716" r:id="rId20"/>
    <p:sldId id="717" r:id="rId21"/>
    <p:sldId id="718" r:id="rId22"/>
    <p:sldId id="719" r:id="rId23"/>
    <p:sldId id="720" r:id="rId24"/>
    <p:sldId id="394" r:id="rId25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959CCF"/>
    <a:srgbClr val="ABD7F3"/>
    <a:srgbClr val="1290D0"/>
    <a:srgbClr val="1B638A"/>
    <a:srgbClr val="E6516D"/>
    <a:srgbClr val="F9DADA"/>
    <a:srgbClr val="04B5A2"/>
    <a:srgbClr val="B56012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1004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3-4-1(&#54532;&#47196;&#51229;&#53944;%20&#51068;&#51221;&#54364;%20&#47564;&#46308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3-4-3(&#49444;&#47928;%20&#51312;&#49324;%20&#53685;&#44228;&#54364;%20&#47564;&#46308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152" y="4077072"/>
            <a:ext cx="41472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기획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및 홍보 마케팅 업무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를 위한 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186~211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98245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프로젝트 일정표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9752" y="5638738"/>
            <a:ext cx="6688049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00" smtClean="0">
                <a:effectLst/>
                <a:latin typeface="+mn-ea"/>
                <a:ea typeface="+mn-ea"/>
              </a:rPr>
              <a:t>선택하여 분석하는 추이 차트 만들기</a:t>
            </a:r>
            <a:endParaRPr lang="ko-KR" altLang="en-US" sz="3000" b="1" spc="-200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3" y="6173128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smtClean="0">
                <a:effectLst/>
                <a:latin typeface="+mn-ea"/>
                <a:ea typeface="+mn-ea"/>
              </a:rPr>
              <a:t>03.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설문 조사 통계표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학교급별 사교육비 구하기</a:t>
            </a:r>
            <a:endParaRPr lang="ko-KR" altLang="en-US" sz="2800" b="1">
              <a:effectLst/>
            </a:endParaRPr>
          </a:p>
        </p:txBody>
      </p:sp>
      <p:sp>
        <p:nvSpPr>
          <p:cNvPr id="26" name="순서도: 지연 25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077072"/>
            <a:ext cx="6120000" cy="171523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480" y="3729025"/>
            <a:ext cx="2700000" cy="207623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70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데이터 유효성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제한 대상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은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‘목록’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원본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은 ‘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사교육비’를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학교급별 사교육비 구하기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3632" y="3930166"/>
            <a:ext cx="3060000" cy="279291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[C4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셀의 목록 단추를 누르고 ‘일반고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(2019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)’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[C5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셀을 선택한 후 사교육비를 표시하기 위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해 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=OFFSET($C$4,ROW(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)-4,MATCH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($C$4,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사교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육비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,0))”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라고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입력  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채우기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핸들을 이용하여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[C22]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셀까지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유형별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사교육비 값을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ko-KR" altLang="en-US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학교급별 사교육비 구하기</a:t>
            </a:r>
            <a:endParaRPr lang="ko-KR" altLang="en-US" sz="2800" b="1">
              <a:effectLst/>
            </a:endParaRPr>
          </a:p>
        </p:txBody>
      </p:sp>
      <p:sp>
        <p:nvSpPr>
          <p:cNvPr id="25" name="순서도: 지연 2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줄무늬가 있는 오른쪽 화살표 25"/>
          <p:cNvSpPr/>
          <p:nvPr/>
        </p:nvSpPr>
        <p:spPr>
          <a:xfrm>
            <a:off x="4040512" y="496860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255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학교급별 사교육비 구하기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872" y="2633939"/>
            <a:ext cx="5400000" cy="410276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9964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84930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OFFSET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함수의 이용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57188" indent="-357188"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 marL="457200" indent="-457200">
              <a:lnSpc>
                <a:spcPts val="4000"/>
              </a:lnSpc>
              <a:spcBef>
                <a:spcPts val="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mtClean="0"/>
              <a:t> </a:t>
            </a:r>
            <a:r>
              <a:rPr lang="en-US" altLang="ko-KR" sz="30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=MATCH</a:t>
            </a:r>
            <a:r>
              <a:rPr lang="en-US" altLang="ko-KR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($C$4,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사교육비</a:t>
            </a:r>
            <a:r>
              <a:rPr lang="en-US" altLang="ko-KR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,0): [C4] 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셀을 기준으로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‘사교육비’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([D4:K4])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에서 일치하는 값을 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검색한다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‘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일반고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(2019)’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선택할 경우 ‘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8’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출력한다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 </a:t>
            </a:r>
            <a:endParaRPr lang="en-US" altLang="ko-KR" sz="3000" spc="-15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=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ROW( 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)-4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: 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현재 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5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행이므로 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5-4=1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출력한다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</a:p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❸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=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OFFSET($C$4,1,8): 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기준 셀로부터 행과 열 수를 이동하여 원하는 값을 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검색한다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[C4] 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셀에 서 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행 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8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열의 위치 값인 ‘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5.1’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출력한다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11000" y="1412776"/>
            <a:ext cx="7740000" cy="720000"/>
          </a:xfrm>
          <a:prstGeom prst="roundRect">
            <a:avLst>
              <a:gd name="adj" fmla="val 11609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OFFSET($C$4,ROW( 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)-4,MATCH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($C$4,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사교육비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,0)) </a:t>
            </a:r>
          </a:p>
        </p:txBody>
      </p:sp>
    </p:spTree>
    <p:extLst>
      <p:ext uri="{BB962C8B-B14F-4D97-AF65-F5344CB8AC3E}">
        <p14:creationId xmlns:p14="http://schemas.microsoft.com/office/powerpoint/2010/main" val="339694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조건부 서식 지정하고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7" name="순서도: 지연 26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C5:C22]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스타일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조건부 서식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](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  )-[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아이콘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집합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삼각형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2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7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2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216" y="3271927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975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조건부 서식 지정하고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629239"/>
            <a:ext cx="5760000" cy="414756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9686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B4:C22]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그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꺾은선형 또는 영역 차트 삽입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  )-[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표식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이 있는 꺾은선형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](     )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차트가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삽입되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면 위치와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크기 조절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조건부 서식 지정하고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7" name="순서도: 지연 26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줄무늬가 있는 오른쪽 화살표 27"/>
          <p:cNvSpPr/>
          <p:nvPr/>
        </p:nvSpPr>
        <p:spPr>
          <a:xfrm>
            <a:off x="5580112" y="386108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968" y="3474720"/>
            <a:ext cx="360000" cy="25411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424" y="3905664"/>
            <a:ext cx="360000" cy="36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56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조건부 서식 지정하고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7" name="순서도: 지연 26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000" y="2708920"/>
            <a:ext cx="5580000" cy="4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6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C4]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셀에 선택한 값에 따라 차트 제목도 바뀌도록 차트 제목을 선택하고 수식 입력줄에 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사교육비현황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!$C$4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조건부 서식 지정하고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539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프로젝트 일정표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000" b="1" spc="-390" smtClean="0">
                <a:effectLst/>
                <a:latin typeface="+mn-ea"/>
              </a:rPr>
              <a:t>선택하여 분석하는 추이 차트 만들기</a:t>
            </a:r>
            <a:endParaRPr lang="ko-KR" altLang="en-US" sz="3000" b="1" spc="-39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설문 조사 통계표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조건부 서식 지정하고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000" y="2710628"/>
            <a:ext cx="5400000" cy="410274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9186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조건부 서식 지정하고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76935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각 구성 요소에 대해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서식 설정</a:t>
            </a:r>
            <a:endParaRPr kumimoji="0" lang="ko-KR" altLang="en-US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954" y="3374648"/>
            <a:ext cx="1868926" cy="324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2400" y="3369437"/>
            <a:ext cx="4500000" cy="325596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1691680" y="5859342"/>
            <a:ext cx="432000" cy="43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26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조건부 서식 지정하고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76935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각 구성 요소에 대해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서식 설정</a:t>
            </a:r>
            <a:endParaRPr kumimoji="0" lang="ko-KR" altLang="en-US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3374648"/>
            <a:ext cx="6480000" cy="330975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6264331" y="4391999"/>
            <a:ext cx="828000" cy="36004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6264331" y="4918678"/>
            <a:ext cx="828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05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조건부 서식 지정하고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76935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각 구성 요소에 대해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서식 설정</a:t>
            </a:r>
            <a:endParaRPr kumimoji="0" lang="ko-KR" altLang="en-US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000" y="3334616"/>
            <a:ext cx="4680000" cy="338175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1434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00" smtClean="0">
                <a:effectLst/>
                <a:latin typeface="맑은 고딕" pitchFamily="50" charset="-127"/>
                <a:ea typeface="맑은 고딕" pitchFamily="50" charset="-127"/>
              </a:rPr>
              <a:t>기획 및 홍보 마케팅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기획 및 홍보 마케팅 업무에 관련된 </a:t>
            </a:r>
            <a:r>
              <a:rPr lang="ko-KR" altLang="en-US" b="1" spc="-240" smtClean="0">
                <a:effectLst/>
                <a:latin typeface="맑은 고딕" pitchFamily="50" charset="-127"/>
                <a:ea typeface="맑은 고딕" pitchFamily="50" charset="-127"/>
              </a:rPr>
              <a:t>문서의 구성 요소를 설명할 수 있다</a:t>
            </a:r>
            <a:r>
              <a:rPr lang="en-US" altLang="ko-KR" b="1" spc="-24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24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기획 및 홍보 마케팅 업무에 관련된 문서를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데이터의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추이를 한눈에 보여주기 때문에 주식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강수량 등 데이터의 변화를 확인하는 문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서를 만들 때 많이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사용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특정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필드를 선택하면 해당 필드에 속하는 여러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가지 항목의 데이터가 자동으로 표시되면서 작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성한 추이 차트도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변경되어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변화의 흐름을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110397" cy="553998"/>
            <a:chOff x="755388" y="1700808"/>
            <a:chExt cx="2110397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85820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추이 차트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" y="1270820"/>
            <a:ext cx="7560000" cy="5182516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70898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57200" indent="-45720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80" smtClean="0">
                <a:effectLst/>
                <a:latin typeface="맑은 고딕" pitchFamily="50" charset="-127"/>
                <a:ea typeface="맑은 고딕" pitchFamily="50" charset="-127"/>
              </a:rPr>
              <a:t>검색에 </a:t>
            </a:r>
            <a:r>
              <a:rPr kumimoji="0" lang="ko-KR" altLang="en-US" sz="2800" spc="-80">
                <a:effectLst/>
                <a:latin typeface="맑은 고딕" pitchFamily="50" charset="-127"/>
                <a:ea typeface="맑은 고딕" pitchFamily="50" charset="-127"/>
              </a:rPr>
              <a:t>사용할 항목을 이름으로 </a:t>
            </a:r>
            <a:r>
              <a:rPr kumimoji="0" lang="ko-KR" altLang="en-US" sz="2800" spc="-80" smtClean="0">
                <a:effectLst/>
                <a:latin typeface="맑은 고딕" pitchFamily="50" charset="-127"/>
                <a:ea typeface="맑은 고딕" pitchFamily="50" charset="-127"/>
              </a:rPr>
              <a:t>정의한다</a:t>
            </a:r>
            <a:r>
              <a:rPr kumimoji="0" lang="en-US" altLang="ko-KR" sz="2800" spc="-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47675" indent="-44767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이름으로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정의한 내용을 유효성 검사를 이용하여 학교급 선택에 적용한다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26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함수를 사용하여 사교육비 추이 차트를 완성한다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날짜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및 시간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TODAY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찾기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참조 영역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MATCH,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OFFSET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검색 결과에 조건부 서식을 적용한다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60" smtClean="0">
                <a:effectLst/>
                <a:latin typeface="맑은 고딕" pitchFamily="50" charset="-127"/>
                <a:ea typeface="맑은 고딕" pitchFamily="50" charset="-127"/>
              </a:rPr>
              <a:t>선택한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학교급별에 따라 변경되는 차트를 완성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86287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[D4:K4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범위에 이름을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정의한다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[C4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셀에 유효성 검사를 적용한다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1638" indent="-40163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en-US" altLang="ko-KR" sz="2800" spc="-60" smtClean="0">
                <a:effectLst/>
                <a:latin typeface="맑은 고딕" pitchFamily="50" charset="-127"/>
                <a:ea typeface="맑은 고딕" pitchFamily="50" charset="-127"/>
              </a:rPr>
              <a:t>TODAY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함수를 이용하여 오늘의 날짜를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([B3]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검색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결과가 나타날 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[C5:C20]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셀까지 함수를 이용하여 값을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구한다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❺ </a:t>
            </a:r>
            <a:r>
              <a:rPr kumimoji="0" lang="en-US" altLang="ko-KR" sz="2800" spc="-80" smtClean="0">
                <a:effectLst/>
                <a:latin typeface="맑은 고딕" pitchFamily="50" charset="-127"/>
                <a:ea typeface="맑은 고딕" pitchFamily="50" charset="-127"/>
              </a:rPr>
              <a:t>[C5:C22</a:t>
            </a:r>
            <a:r>
              <a:rPr kumimoji="0" lang="en-US" altLang="ko-KR" sz="2800" spc="-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80">
                <a:effectLst/>
                <a:latin typeface="맑은 고딕" pitchFamily="50" charset="-127"/>
                <a:ea typeface="맑은 고딕" pitchFamily="50" charset="-127"/>
              </a:rPr>
              <a:t>범위에 조건부 서식을 적용하여 </a:t>
            </a:r>
            <a:r>
              <a:rPr kumimoji="0" lang="en-US" altLang="ko-KR" sz="2800" spc="-8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2800" spc="-80">
                <a:effectLst/>
                <a:latin typeface="맑은 고딕" pitchFamily="50" charset="-127"/>
                <a:ea typeface="맑은 고딕" pitchFamily="50" charset="-127"/>
              </a:rPr>
              <a:t>가지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 기호로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나타낸다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lang="en-US" altLang="ko-KR"/>
              <a:t>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B4:C22]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범위를 지정하고 추이 차트를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그린다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학교급별 사교육비 구하기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70">
                <a:effectLst/>
                <a:latin typeface="맑은 고딕" pitchFamily="50" charset="-127"/>
                <a:ea typeface="맑은 고딕" pitchFamily="50" charset="-127"/>
              </a:rPr>
              <a:t>사교육비 추이 차트</a:t>
            </a:r>
            <a:r>
              <a:rPr kumimoji="0" lang="en-US" altLang="ko-KR" sz="3000" spc="-27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270">
                <a:effectLst/>
                <a:latin typeface="맑은 고딕" pitchFamily="50" charset="-127"/>
                <a:ea typeface="맑은 고딕" pitchFamily="50" charset="-127"/>
              </a:rPr>
              <a:t>파일을 불러온 후 ‘사교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육비현황’ 시트에서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오늘 날짜를 구하기 위해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B3]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=TODAY(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D4:K4]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정의된 이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름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이름 정의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이름 정의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메뉴를 선택하고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새 이름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상자가 나타나면 ‘사교육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비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’라고 이름 정의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179512" y="142852"/>
            <a:ext cx="789190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선택하여 분석하는 추이 차트 만들기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학교급별 사교육비 구하기</a:t>
            </a:r>
            <a:endParaRPr lang="ko-KR" altLang="en-US" sz="2800" b="1">
              <a:effectLst/>
            </a:endParaRPr>
          </a:p>
        </p:txBody>
      </p:sp>
      <p:sp>
        <p:nvSpPr>
          <p:cNvPr id="26" name="순서도: 지연 25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1955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12895</TotalTime>
  <Words>906</Words>
  <Application>Microsoft Office PowerPoint</Application>
  <PresentationFormat>화면 슬라이드 쇼(4:3)</PresentationFormat>
  <Paragraphs>147</Paragraphs>
  <Slides>24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5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1107</cp:revision>
  <dcterms:created xsi:type="dcterms:W3CDTF">2010-03-30T01:48:18Z</dcterms:created>
  <dcterms:modified xsi:type="dcterms:W3CDTF">2022-03-07T03:29:49Z</dcterms:modified>
</cp:coreProperties>
</file>